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9496F46-A4AC-46AA-9545-CC1C4ABA9AB9}">
  <a:tblStyle styleId="{29496F46-A4AC-46AA-9545-CC1C4ABA9AB9}"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1C5A593-96E4-4171-9A18-EAF8E3D41E1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5"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00e6142b9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00e6142b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6860d0ecaa_0_108: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6860d0ecaa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600e6142b9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600e6142b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6860d0ecaa_0_1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6860d0ecaa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61b87dbe0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61b87dbe0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61b87dbe0d_0_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361b87dbe0d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6860d0ecaa_0_23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6860d0ecaa_0_2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5.png"/><Relationship Id="rId5"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Guided Notes: The Ottoman Empire </a:t>
            </a:r>
            <a:endParaRPr sz="1900">
              <a:solidFill>
                <a:schemeClr val="dk1"/>
              </a:solidFill>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49" name="Google Shape;149;p37"/>
          <p:cNvSpPr txBox="1"/>
          <p:nvPr/>
        </p:nvSpPr>
        <p:spPr>
          <a:xfrm>
            <a:off x="594300" y="807697"/>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handout while following along with the teacher’s presentation of notes on the expansion and consolidation of the Ottoman Empire.</a:t>
            </a:r>
            <a:endParaRPr sz="1200">
              <a:solidFill>
                <a:schemeClr val="dk1"/>
              </a:solidFill>
              <a:latin typeface="Inter"/>
              <a:ea typeface="Inter"/>
              <a:cs typeface="Inter"/>
              <a:sym typeface="Inter"/>
            </a:endParaRPr>
          </a:p>
        </p:txBody>
      </p:sp>
      <p:sp>
        <p:nvSpPr>
          <p:cNvPr id="150" name="Google Shape;150;p37"/>
          <p:cNvSpPr txBox="1"/>
          <p:nvPr/>
        </p:nvSpPr>
        <p:spPr>
          <a:xfrm>
            <a:off x="328700" y="1731100"/>
            <a:ext cx="7162200" cy="76170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2) What empire did the Ottomans replace, and what city was its capital?</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3) Who founded the Ottoman Empire and where was it located?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4) </a:t>
            </a:r>
            <a:r>
              <a:rPr lang="en" sz="1100">
                <a:solidFill>
                  <a:schemeClr val="dk1"/>
                </a:solidFill>
                <a:latin typeface="Inter"/>
                <a:ea typeface="Inter"/>
                <a:cs typeface="Inter"/>
                <a:sym typeface="Inter"/>
              </a:rPr>
              <a:t>What role did gunpowder play in the conquest of Constantinople, and why was the conquest significant?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7) What was the devshirme system, and who did it affect?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7) Who were the Janissaries, and what role did they play in supporting the sultan?</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was the millet system, and how did it help the Ottomans govern a diverse empire?</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was the jizya, and who paid it?</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major religious conflict existed between the Ottomans and a neighboring empire?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9) What was the significance of converting the Hagia Sophia into a mosque?</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In your opinion, which strategy was most effective for the Ottomans in maintaining control over a diverse empire? Explain your reasoning below then share with a neighbor.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Arguments &amp; </a:t>
            </a:r>
            <a:r>
              <a:rPr lang="en" sz="1400">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2: Lopasic</a:t>
            </a:r>
            <a:endParaRPr sz="1900">
              <a:solidFill>
                <a:schemeClr val="dk1"/>
              </a:solidFill>
              <a:latin typeface="Plus Jakarta Sans"/>
              <a:ea typeface="Plus Jakarta Sans"/>
              <a:cs typeface="Plus Jakarta Sans"/>
              <a:sym typeface="Plus Jakarta Sans"/>
            </a:endParaRPr>
          </a:p>
        </p:txBody>
      </p:sp>
      <p:sp>
        <p:nvSpPr>
          <p:cNvPr id="156" name="Google Shape;156;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7" name="Google Shape;157;p38"/>
          <p:cNvPicPr preferRelativeResize="0"/>
          <p:nvPr/>
        </p:nvPicPr>
        <p:blipFill>
          <a:blip r:embed="rId3">
            <a:alphaModFix/>
          </a:blip>
          <a:stretch>
            <a:fillRect/>
          </a:stretch>
        </p:blipFill>
        <p:spPr>
          <a:xfrm>
            <a:off x="390131" y="9513171"/>
            <a:ext cx="419181" cy="419181"/>
          </a:xfrm>
          <a:prstGeom prst="rect">
            <a:avLst/>
          </a:prstGeom>
          <a:noFill/>
          <a:ln>
            <a:noFill/>
          </a:ln>
        </p:spPr>
      </p:pic>
      <p:sp>
        <p:nvSpPr>
          <p:cNvPr id="158" name="Google Shape;158;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9" name="Google Shape;159;p38"/>
          <p:cNvPicPr preferRelativeResize="0"/>
          <p:nvPr/>
        </p:nvPicPr>
        <p:blipFill>
          <a:blip r:embed="rId4">
            <a:alphaModFix/>
          </a:blip>
          <a:stretch>
            <a:fillRect/>
          </a:stretch>
        </p:blipFill>
        <p:spPr>
          <a:xfrm>
            <a:off x="216272" y="154797"/>
            <a:ext cx="1027148" cy="425928"/>
          </a:xfrm>
          <a:prstGeom prst="rect">
            <a:avLst/>
          </a:prstGeom>
          <a:noFill/>
          <a:ln>
            <a:noFill/>
          </a:ln>
        </p:spPr>
      </p:pic>
      <p:graphicFrame>
        <p:nvGraphicFramePr>
          <p:cNvPr id="160" name="Google Shape;160;p38"/>
          <p:cNvGraphicFramePr/>
          <p:nvPr/>
        </p:nvGraphicFramePr>
        <p:xfrm>
          <a:off x="390126" y="803226"/>
          <a:ext cx="3000000" cy="3000000"/>
        </p:xfrm>
        <a:graphic>
          <a:graphicData uri="http://schemas.openxmlformats.org/drawingml/2006/table">
            <a:tbl>
              <a:tblPr>
                <a:noFill/>
                <a:tableStyleId>{29496F46-A4AC-46AA-9545-CC1C4ABA9AB9}</a:tableStyleId>
              </a:tblPr>
              <a:tblGrid>
                <a:gridCol w="7057200"/>
              </a:tblGrid>
              <a:tr h="436250">
                <a:tc>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a:t>
                      </a:r>
                      <a:r>
                        <a:rPr lang="en" sz="1200">
                          <a:solidFill>
                            <a:schemeClr val="dk1"/>
                          </a:solidFill>
                          <a:latin typeface="Halant"/>
                          <a:ea typeface="Halant"/>
                          <a:cs typeface="Halant"/>
                          <a:sym typeface="Halant"/>
                        </a:rPr>
                        <a:t> Alexander Lopasic, “Islamization of the Balkans with Special Reference to Bosnia,” </a:t>
                      </a:r>
                      <a:r>
                        <a:rPr i="1" lang="en" sz="1200">
                          <a:solidFill>
                            <a:schemeClr val="dk1"/>
                          </a:solidFill>
                          <a:latin typeface="Halant"/>
                          <a:ea typeface="Halant"/>
                          <a:cs typeface="Halant"/>
                          <a:sym typeface="Halant"/>
                        </a:rPr>
                        <a:t>Journal of Islamic Studies,</a:t>
                      </a:r>
                      <a:r>
                        <a:rPr lang="en" sz="1200">
                          <a:solidFill>
                            <a:schemeClr val="dk1"/>
                          </a:solidFill>
                          <a:latin typeface="Halant"/>
                          <a:ea typeface="Halant"/>
                          <a:cs typeface="Halant"/>
                          <a:sym typeface="Halant"/>
                        </a:rPr>
                        <a:t> Vol. 5, No. 2, 1994.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Alexander Lopasic was a Yugoslav-born anthropologist and Islamic studies scholar with a focus on the Balkans and the Ottoman legacy in Southeast Europe. </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we talk about Islam in the Balkans we think immediately of the Ottomans who were at one and the same time carriers of Islam and exemplars of the oriental culture accepted by local societies which, in due course, became converted to Islam and the Muslim way of life. After their landing on the Gallipoli peninsula in the second half of the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fourteenth century the Ottomans succeeded in defeating all their enemies and from the mid-fifteenth century controlled most of the Balkan peninsula. …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Another conscious attempt at Islamization was made through the devshirme system ('tribute in blood'): a periodical levy of Christian children for training to fill the ranks of the janissaries… and to occupy posts in the services of the court and the administration. Literally the term means 'collection of dhimma-children', children of those under Muslim protection. They included only children of Christian villages engaged in agriculture, excluding urban children and families with only one son… Devshirme were certainly pushed towards forcible conversion to Islam, but Islamization was not the primary aim of the levy. The primary aim was to supply the sultan with a number of young and gifted men to fill the ranks of the sultan's elite and administration Muslims was of secondary importance. On the other hand, the devshirme system guaranteed the regular conversion individuals to Islam, some of whom became zealous Muslims. It became one of the most important Ottoman institutions, and contributed considerably towards the rise of the Ottoman centralized system and the power of the sultan…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Muslim peasantry was in a better position than the Christian one because of lower taxation, particularly since it did not pay the poll-tax (</a:t>
                      </a:r>
                      <a:r>
                        <a:rPr i="1" lang="en" sz="1200">
                          <a:solidFill>
                            <a:schemeClr val="dk1"/>
                          </a:solidFill>
                          <a:latin typeface="Inter"/>
                          <a:ea typeface="Inter"/>
                          <a:cs typeface="Inter"/>
                          <a:sym typeface="Inter"/>
                        </a:rPr>
                        <a:t>jizya</a:t>
                      </a:r>
                      <a:r>
                        <a:rPr lang="en" sz="1200">
                          <a:solidFill>
                            <a:schemeClr val="dk1"/>
                          </a:solidFill>
                          <a:latin typeface="Inter"/>
                          <a:ea typeface="Inter"/>
                          <a:cs typeface="Inter"/>
                          <a:sym typeface="Inter"/>
                        </a:rPr>
                        <a:t>) which Christian peasants had to pay. Muslims were even exempt from some taxes if they performed certain services useful to the state, such as guarding bridges or roads…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urbanization and Islamization of the Balkans became closely interrelated but not synonymous, as a minority of the urban population always remained Christian, Jewish, or even Gypsy. The Muslim ward was controlled by an imam, the Christian by an Orthodox priest, the Jewish by a rabbi…. Such communities were known as </a:t>
                      </a:r>
                      <a:r>
                        <a:rPr i="1" lang="en" sz="1200">
                          <a:solidFill>
                            <a:schemeClr val="dk1"/>
                          </a:solidFill>
                          <a:latin typeface="Inter"/>
                          <a:ea typeface="Inter"/>
                          <a:cs typeface="Inter"/>
                          <a:sym typeface="Inter"/>
                        </a:rPr>
                        <a:t>millets</a:t>
                      </a:r>
                      <a:r>
                        <a:rPr lang="en" sz="1200">
                          <a:solidFill>
                            <a:schemeClr val="dk1"/>
                          </a:solidFill>
                          <a:latin typeface="Inter"/>
                          <a:ea typeface="Inter"/>
                          <a:cs typeface="Inter"/>
                          <a:sym typeface="Inter"/>
                        </a:rPr>
                        <a:t>, and each of these millets had its own courts, schools, hospitals, welfare service, and places of worship. The system was stratified, and the Muslim </a:t>
                      </a:r>
                      <a:r>
                        <a:rPr i="1" lang="en" sz="1200">
                          <a:solidFill>
                            <a:schemeClr val="dk1"/>
                          </a:solidFill>
                          <a:latin typeface="Inter"/>
                          <a:ea typeface="Inter"/>
                          <a:cs typeface="Inter"/>
                          <a:sym typeface="Inter"/>
                        </a:rPr>
                        <a:t>millet </a:t>
                      </a:r>
                      <a:r>
                        <a:rPr lang="en" sz="1200">
                          <a:solidFill>
                            <a:schemeClr val="dk1"/>
                          </a:solidFill>
                          <a:latin typeface="Inter"/>
                          <a:ea typeface="Inter"/>
                          <a:cs typeface="Inter"/>
                          <a:sym typeface="Inter"/>
                        </a:rPr>
                        <a:t>had the highest position as it was the only one with a religion identical to that of the Ottomans. The </a:t>
                      </a:r>
                      <a:r>
                        <a:rPr i="1" lang="en" sz="1200">
                          <a:solidFill>
                            <a:schemeClr val="dk1"/>
                          </a:solidFill>
                          <a:latin typeface="Inter"/>
                          <a:ea typeface="Inter"/>
                          <a:cs typeface="Inter"/>
                          <a:sym typeface="Inter"/>
                        </a:rPr>
                        <a:t>millet </a:t>
                      </a:r>
                      <a:r>
                        <a:rPr lang="en" sz="1200">
                          <a:solidFill>
                            <a:schemeClr val="dk1"/>
                          </a:solidFill>
                          <a:latin typeface="Inter"/>
                          <a:ea typeface="Inter"/>
                          <a:cs typeface="Inter"/>
                          <a:sym typeface="Inter"/>
                        </a:rPr>
                        <a:t>system achieved one thing: it developed and preserved local autonomy as well as the customs and traditions of different ethnic groups, including village autonomy with traditional village leaders. On the other hand, it perpetuated divisions between different religious and ethnic groups, as large-scale Islamization was never pursued. The system never contributed towards the building of a single Ottoman society.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166" name="Google Shape;16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8" name="Google Shape;168;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9" name="Google Shape;169;p3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70" name="Google Shape;170;p39"/>
          <p:cNvSpPr txBox="1"/>
          <p:nvPr/>
        </p:nvSpPr>
        <p:spPr>
          <a:xfrm>
            <a:off x="1519775"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171" name="Google Shape;171;p39"/>
          <p:cNvGraphicFramePr/>
          <p:nvPr/>
        </p:nvGraphicFramePr>
        <p:xfrm>
          <a:off x="368663" y="3318225"/>
          <a:ext cx="3000000" cy="3000000"/>
        </p:xfrm>
        <a:graphic>
          <a:graphicData uri="http://schemas.openxmlformats.org/drawingml/2006/table">
            <a:tbl>
              <a:tblPr>
                <a:noFill/>
                <a:tableStyleId>{B1C5A593-96E4-4171-9A18-EAF8E3D41E17}</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txBody>
                  <a:tcPr marT="91425" marB="91425" marR="91425" marL="91425"/>
                </a:tc>
              </a:tr>
            </a:tbl>
          </a:graphicData>
        </a:graphic>
      </p:graphicFrame>
      <p:sp>
        <p:nvSpPr>
          <p:cNvPr id="172" name="Google Shape;172;p39"/>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p:txBody>
      </p:sp>
      <p:sp>
        <p:nvSpPr>
          <p:cNvPr id="173" name="Google Shape;173;p39"/>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174" name="Google Shape;174;p39"/>
          <p:cNvPicPr preferRelativeResize="0"/>
          <p:nvPr/>
        </p:nvPicPr>
        <p:blipFill>
          <a:blip r:embed="rId5">
            <a:alphaModFix/>
          </a:blip>
          <a:stretch>
            <a:fillRect/>
          </a:stretch>
        </p:blipFill>
        <p:spPr>
          <a:xfrm flipH="1">
            <a:off x="551875" y="1042138"/>
            <a:ext cx="816975" cy="8169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The Ottoman Empire: Comparing Arguments</a:t>
            </a:r>
            <a:endParaRPr sz="1900">
              <a:latin typeface="Halant"/>
              <a:ea typeface="Halant"/>
              <a:cs typeface="Halant"/>
              <a:sym typeface="Halant"/>
            </a:endParaRPr>
          </a:p>
        </p:txBody>
      </p:sp>
      <p:pic>
        <p:nvPicPr>
          <p:cNvPr id="180" name="Google Shape;180;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1" name="Google Shape;181;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2" name="Google Shape;182;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3" name="Google Shape;183;p40"/>
          <p:cNvSpPr txBox="1"/>
          <p:nvPr/>
        </p:nvSpPr>
        <p:spPr>
          <a:xfrm>
            <a:off x="920225" y="1165550"/>
            <a:ext cx="5906700" cy="8072700"/>
          </a:xfrm>
          <a:prstGeom prst="rect">
            <a:avLst/>
          </a:prstGeom>
          <a:noFill/>
          <a:ln cap="flat" cmpd="sng" w="19050">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What is at least one similarity between the Rietbergen and Lopasic about the Ottoman Empire? Cite Evidence.</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How do Rietbergen and Lopasic differ in their </a:t>
            </a:r>
            <a:r>
              <a:rPr lang="en" sz="1200">
                <a:solidFill>
                  <a:schemeClr val="dk1"/>
                </a:solidFill>
                <a:highlight>
                  <a:srgbClr val="FFFFFF"/>
                </a:highlight>
                <a:latin typeface="Inter"/>
                <a:ea typeface="Inter"/>
                <a:cs typeface="Inter"/>
                <a:sym typeface="Inter"/>
              </a:rPr>
              <a:t>analysis</a:t>
            </a:r>
            <a:r>
              <a:rPr lang="en" sz="1200">
                <a:solidFill>
                  <a:schemeClr val="dk1"/>
                </a:solidFill>
                <a:highlight>
                  <a:srgbClr val="FFFFFF"/>
                </a:highlight>
                <a:latin typeface="Inter"/>
                <a:ea typeface="Inter"/>
                <a:cs typeface="Inter"/>
                <a:sym typeface="Inter"/>
              </a:rPr>
              <a:t> of the Ottoman Empire? Cite Evidence.</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Why is it important to evaluate arguments and then compare multiple sources when studying the past?</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highlight>
                <a:schemeClr val="lt1"/>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p:txBody>
      </p:sp>
      <p:sp>
        <p:nvSpPr>
          <p:cNvPr id="184" name="Google Shape;184;p40"/>
          <p:cNvSpPr txBox="1"/>
          <p:nvPr/>
        </p:nvSpPr>
        <p:spPr>
          <a:xfrm>
            <a:off x="920225" y="576850"/>
            <a:ext cx="59067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After meeting with your partner and discussing the arguments of your assigned historian, answer the following questions.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Guided Notes: The Ottoman Empire (Exemplar)</a:t>
            </a:r>
            <a:endParaRPr sz="1500">
              <a:solidFill>
                <a:schemeClr val="dk1"/>
              </a:solidFill>
              <a:latin typeface="Halant"/>
              <a:ea typeface="Halant"/>
              <a:cs typeface="Halant"/>
              <a:sym typeface="Halant"/>
            </a:endParaRPr>
          </a:p>
        </p:txBody>
      </p:sp>
      <p:pic>
        <p:nvPicPr>
          <p:cNvPr id="190" name="Google Shape;190;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1" name="Google Shape;191;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2" name="Google Shape;192;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3" name="Google Shape;193;p41"/>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94" name="Google Shape;194;p41"/>
          <p:cNvSpPr txBox="1"/>
          <p:nvPr/>
        </p:nvSpPr>
        <p:spPr>
          <a:xfrm>
            <a:off x="594300" y="807697"/>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handout while following along with the teacher’s presentation of notes on the expansion and consolidation of the Ottoman Empire.</a:t>
            </a:r>
            <a:endParaRPr sz="1200">
              <a:solidFill>
                <a:schemeClr val="dk1"/>
              </a:solidFill>
              <a:latin typeface="Inter"/>
              <a:ea typeface="Inter"/>
              <a:cs typeface="Inter"/>
              <a:sym typeface="Inter"/>
            </a:endParaRPr>
          </a:p>
        </p:txBody>
      </p:sp>
      <p:sp>
        <p:nvSpPr>
          <p:cNvPr id="195" name="Google Shape;195;p41"/>
          <p:cNvSpPr txBox="1"/>
          <p:nvPr/>
        </p:nvSpPr>
        <p:spPr>
          <a:xfrm>
            <a:off x="328700" y="1731100"/>
            <a:ext cx="7162200" cy="76170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2) What empire did the Ottomans replace, and what city was its capital?</a:t>
            </a:r>
            <a:endParaRPr sz="1100">
              <a:solidFill>
                <a:schemeClr val="dk1"/>
              </a:solidFill>
              <a:latin typeface="Inter"/>
              <a:ea typeface="Inter"/>
              <a:cs typeface="Inter"/>
              <a:sym typeface="Inter"/>
            </a:endParaRPr>
          </a:p>
          <a:p>
            <a:pPr indent="457200" lvl="0" marL="0" rtl="0" algn="l">
              <a:spcBef>
                <a:spcPts val="0"/>
              </a:spcBef>
              <a:spcAft>
                <a:spcPts val="0"/>
              </a:spcAft>
              <a:buNone/>
            </a:pPr>
            <a:r>
              <a:rPr b="1" lang="en" sz="1100">
                <a:solidFill>
                  <a:srgbClr val="E95C3D"/>
                </a:solidFill>
                <a:latin typeface="Inter"/>
                <a:ea typeface="Inter"/>
                <a:cs typeface="Inter"/>
                <a:sym typeface="Inter"/>
              </a:rPr>
              <a:t>The Ottomans replaced the Byzantine Empire, whose capital was Constantinople.</a:t>
            </a:r>
            <a:endParaRPr b="1" sz="1100">
              <a:solidFill>
                <a:srgbClr val="E95C3D"/>
              </a:solidFill>
              <a:latin typeface="Inter"/>
              <a:ea typeface="Inter"/>
              <a:cs typeface="Inter"/>
              <a:sym typeface="Inter"/>
            </a:endParaRPr>
          </a:p>
          <a:p>
            <a:pPr indent="45720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3) Who founded the Ottoman Empire and where was it located?</a:t>
            </a:r>
            <a:endParaRPr sz="1100">
              <a:solidFill>
                <a:schemeClr val="dk1"/>
              </a:solidFill>
              <a:latin typeface="Inter"/>
              <a:ea typeface="Inter"/>
              <a:cs typeface="Inter"/>
              <a:sym typeface="Inter"/>
            </a:endParaRPr>
          </a:p>
          <a:p>
            <a:pPr indent="457200" lvl="0" marL="0" rtl="0" algn="l">
              <a:lnSpc>
                <a:spcPct val="100000"/>
              </a:lnSpc>
              <a:spcBef>
                <a:spcPts val="0"/>
              </a:spcBef>
              <a:spcAft>
                <a:spcPts val="0"/>
              </a:spcAft>
              <a:buNone/>
            </a:pPr>
            <a:r>
              <a:rPr b="1" lang="en" sz="1100">
                <a:solidFill>
                  <a:srgbClr val="E95C3D"/>
                </a:solidFill>
                <a:latin typeface="Inter"/>
                <a:ea typeface="Inter"/>
                <a:cs typeface="Inter"/>
                <a:sym typeface="Inter"/>
              </a:rPr>
              <a:t>Osman I founded the Ottoman Empire in northwestern Anatolia in the late 13th century.</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4) What role did gunpowder play in the conquest of Constantinople, and why was the conquest significant?</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The Ottomans used large cannons to breach the city walls. Capturing Constantinople ended the Byzantine Empire and marked the beginning of Istanbul as the new Ottoman capital.</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7) What was the devshirme system, and who did it affect?</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The devshirme was a levy on Christian boys from the Balkans. They were converted to Islam and trained for government or military service.</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7) Who were the Janissaries, and what role did they play in supporting the sultan?</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Janissaries were elite soldiers taken from the devshirme system. They were loyal to the sultan and formed the core of the Ottoman military.</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was the millet system, and how did it help the Ottomans govern a diverse empire?</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The millet system allowed religious communities to govern themselves in matters like law, schools, and religion. This helped maintain peace and loyalty.</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was the jizya, and who paid it?</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The jizya was a tax paid by non-Muslims (like Christians and Jews) in exchange for protection and autonomy.</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major religious conflict existed between the Ottomans and a neighboring empire?</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The Sunni Ottomans often clashed with the Shia Safavid Empire over religious and territorial differences.</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9) What was the significance of converting the Hagia Sophia into a mosque?</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It symbolized the Ottoman victory over the Byzantine Empire and showed the blending of Islamic and Byzantine traditions.</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In your opinion, which strategy was most effective for the Ottomans in maintaining control over a diverse empire? Explain your reasoning below then share with a neighbor.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The millet system was most effective because it allowed diverse groups to keep their own traditions while still being loyal to the empire. It reduced conflict and helped the Ottomans manage many cultures at once.</a:t>
            </a:r>
            <a:endParaRPr b="1" sz="1100">
              <a:solidFill>
                <a:srgbClr val="E95C3D"/>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9" name="Shape 199"/>
        <p:cNvGrpSpPr/>
        <p:nvPr/>
      </p:nvGrpSpPr>
      <p:grpSpPr>
        <a:xfrm>
          <a:off x="0" y="0"/>
          <a:ext cx="0" cy="0"/>
          <a:chOff x="0" y="0"/>
          <a:chExt cx="0" cy="0"/>
        </a:xfrm>
      </p:grpSpPr>
      <p:sp>
        <p:nvSpPr>
          <p:cNvPr id="200" name="Google Shape;200;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201" name="Google Shape;201;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2" name="Google Shape;202;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3" name="Google Shape;203;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4" name="Google Shape;204;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5" name="Google Shape;205;p42"/>
          <p:cNvSpPr txBox="1"/>
          <p:nvPr/>
        </p:nvSpPr>
        <p:spPr>
          <a:xfrm>
            <a:off x="1519775"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206" name="Google Shape;206;p42"/>
          <p:cNvGraphicFramePr/>
          <p:nvPr/>
        </p:nvGraphicFramePr>
        <p:xfrm>
          <a:off x="368663" y="3318225"/>
          <a:ext cx="3000000" cy="3000000"/>
        </p:xfrm>
        <a:graphic>
          <a:graphicData uri="http://schemas.openxmlformats.org/drawingml/2006/table">
            <a:tbl>
              <a:tblPr>
                <a:noFill/>
                <a:tableStyleId>{B1C5A593-96E4-4171-9A18-EAF8E3D41E17}</a:tableStyleId>
              </a:tblPr>
              <a:tblGrid>
                <a:gridCol w="572175"/>
                <a:gridCol w="979150"/>
                <a:gridCol w="5618925"/>
              </a:tblGrid>
              <a:tr h="80565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Lopasic argues that Islamization in the Balkans, especially in Bosnia, was shaped more by social and economic incentives than by forced conversion, which supported Ottoman integration and control.</a:t>
                      </a:r>
                      <a:endParaRPr b="1" sz="1200">
                        <a:solidFill>
                          <a:srgbClr val="E95C3D"/>
                        </a:solidFill>
                        <a:latin typeface="Inter"/>
                        <a:ea typeface="Inter"/>
                        <a:cs typeface="Inter"/>
                        <a:sym typeface="Inter"/>
                      </a:endParaRPr>
                    </a:p>
                  </a:txBody>
                  <a:tcPr marT="91425" marB="91425" marR="91425" marL="91425"/>
                </a:tc>
              </a:tr>
              <a:tr h="10074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He supports this by showing that many Bosnians converted voluntarily due to benefits like lower taxes, access to administrative roles, and upward mobility. He argues that the Ottomans did not rely heavily on coercion, but rather created conditions where converting to Islam was advantageous, thus strengthening their hold over the region.</a:t>
                      </a:r>
                      <a:endParaRPr b="1" sz="1200">
                        <a:solidFill>
                          <a:srgbClr val="E95C3D"/>
                        </a:solidFill>
                        <a:latin typeface="Inter"/>
                        <a:ea typeface="Inter"/>
                        <a:cs typeface="Inter"/>
                        <a:sym typeface="Inter"/>
                      </a:endParaRPr>
                    </a:p>
                  </a:txBody>
                  <a:tcPr marT="91425" marB="91425" marR="91425" marL="91425"/>
                </a:tc>
              </a:tr>
              <a:tr h="80565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Alexander Lopasic was a historian and anthropologist specializing in Balkan and Islamic studies.</a:t>
                      </a:r>
                      <a:endParaRPr b="1" sz="1200">
                        <a:solidFill>
                          <a:srgbClr val="E95C3D"/>
                        </a:solidFill>
                        <a:latin typeface="Inter"/>
                        <a:ea typeface="Inter"/>
                        <a:cs typeface="Inter"/>
                        <a:sym typeface="Inter"/>
                      </a:endParaRPr>
                    </a:p>
                  </a:txBody>
                  <a:tcPr marT="91425" marB="91425" marR="91425" marL="91425"/>
                </a:tc>
              </a:tr>
              <a:tr h="10074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This claim makes sense because it explains how a large, diverse empire like the Ottoman Empire could expand and maintain loyalty without widespread resistance. Voluntary conversion based on opportunity feels more sustainable than rule by force.</a:t>
                      </a:r>
                      <a:endParaRPr b="1" sz="1200">
                        <a:solidFill>
                          <a:srgbClr val="E95C3D"/>
                        </a:solidFill>
                        <a:latin typeface="Inter"/>
                        <a:ea typeface="Inter"/>
                        <a:cs typeface="Inter"/>
                        <a:sym typeface="Inter"/>
                      </a:endParaRPr>
                    </a:p>
                  </a:txBody>
                  <a:tcPr marT="91425" marB="91425" marR="91425" marL="91425"/>
                </a:tc>
              </a:tr>
              <a:tr h="80565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claim is well-supported and believable. It adds complexity to how we understand Ottoman religious policy, showing that their strategies for centralization included indirect methods like offering social mobility.</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207" name="Google Shape;207;p42"/>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a:solidFill>
                  <a:srgbClr val="E95C3D"/>
                </a:solidFill>
                <a:latin typeface="Inter"/>
                <a:ea typeface="Inter"/>
                <a:cs typeface="Inter"/>
                <a:sym typeface="Inter"/>
              </a:rPr>
              <a:t>Lopasic - I</a:t>
            </a:r>
            <a:r>
              <a:rPr b="1" lang="en" sz="1300">
                <a:solidFill>
                  <a:srgbClr val="E95C3D"/>
                </a:solidFill>
                <a:latin typeface="Inter"/>
                <a:ea typeface="Inter"/>
                <a:cs typeface="Inter"/>
                <a:sym typeface="Inter"/>
              </a:rPr>
              <a:t>slamization of the Balkans</a:t>
            </a:r>
            <a:endParaRPr b="1" sz="1300">
              <a:solidFill>
                <a:srgbClr val="E95C3D"/>
              </a:solidFill>
              <a:latin typeface="Inter"/>
              <a:ea typeface="Inter"/>
              <a:cs typeface="Inter"/>
              <a:sym typeface="Inter"/>
            </a:endParaRPr>
          </a:p>
        </p:txBody>
      </p:sp>
      <p:sp>
        <p:nvSpPr>
          <p:cNvPr id="208" name="Google Shape;208;p42"/>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a:solidFill>
                  <a:srgbClr val="E95C3D"/>
                </a:solidFill>
                <a:latin typeface="Inter"/>
                <a:ea typeface="Inter"/>
                <a:cs typeface="Inter"/>
                <a:sym typeface="Inter"/>
              </a:rPr>
              <a:t>The Ottoman Empire’s use of religion to centralize power</a:t>
            </a:r>
            <a:endParaRPr b="1" sz="1300">
              <a:solidFill>
                <a:srgbClr val="E95C3D"/>
              </a:solidFill>
              <a:latin typeface="Inter"/>
              <a:ea typeface="Inter"/>
              <a:cs typeface="Inter"/>
              <a:sym typeface="Inter"/>
            </a:endParaRPr>
          </a:p>
        </p:txBody>
      </p:sp>
      <p:pic>
        <p:nvPicPr>
          <p:cNvPr id="209" name="Google Shape;209;p42"/>
          <p:cNvPicPr preferRelativeResize="0"/>
          <p:nvPr/>
        </p:nvPicPr>
        <p:blipFill>
          <a:blip r:embed="rId5">
            <a:alphaModFix/>
          </a:blip>
          <a:stretch>
            <a:fillRect/>
          </a:stretch>
        </p:blipFill>
        <p:spPr>
          <a:xfrm flipH="1">
            <a:off x="551875" y="1042138"/>
            <a:ext cx="816975" cy="8169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3" name="Shape 213"/>
        <p:cNvGrpSpPr/>
        <p:nvPr/>
      </p:nvGrpSpPr>
      <p:grpSpPr>
        <a:xfrm>
          <a:off x="0" y="0"/>
          <a:ext cx="0" cy="0"/>
          <a:chOff x="0" y="0"/>
          <a:chExt cx="0" cy="0"/>
        </a:xfrm>
      </p:grpSpPr>
      <p:sp>
        <p:nvSpPr>
          <p:cNvPr id="214" name="Google Shape;214;p4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The Ottoman Empire: Comparing Arguments (Exemplar)</a:t>
            </a:r>
            <a:endParaRPr sz="1900">
              <a:latin typeface="Halant"/>
              <a:ea typeface="Halant"/>
              <a:cs typeface="Halant"/>
              <a:sym typeface="Halant"/>
            </a:endParaRPr>
          </a:p>
        </p:txBody>
      </p:sp>
      <p:pic>
        <p:nvPicPr>
          <p:cNvPr id="215" name="Google Shape;215;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6" name="Google Shape;216;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7" name="Google Shape;217;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8" name="Google Shape;218;p43"/>
          <p:cNvSpPr txBox="1"/>
          <p:nvPr/>
        </p:nvSpPr>
        <p:spPr>
          <a:xfrm>
            <a:off x="920225" y="1165550"/>
            <a:ext cx="5906700" cy="8072700"/>
          </a:xfrm>
          <a:prstGeom prst="rect">
            <a:avLst/>
          </a:prstGeom>
          <a:noFill/>
          <a:ln cap="flat" cmpd="sng" w="19050">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What is at least one similarity between the Rietbergen and Lopasic about the Ottoman Empire? Cite Evidence.</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accent1"/>
                </a:solidFill>
                <a:latin typeface="Inter"/>
                <a:ea typeface="Inter"/>
                <a:cs typeface="Inter"/>
                <a:sym typeface="Inter"/>
              </a:rPr>
              <a:t>Both authors agree that the Ottoman Empire used religion as a tool to manage a diverse population without forcing widespread conversion. Rietbergen explains that “the Ottoman Empire always has been described as relatively tolerant towards its minorities,” and that religious groups “were allowed to have their own jurisdiction… although closely scrutinized.” Similarly, Lopasic notes that “large-scale Islamization was never pursued,” and that the millet system helped preserve “local autonomy” for religious groups.</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How do Rietbergen and Lopasic differ in their analysis of the Ottoman Empire? Cite Evidence.</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accent1"/>
                </a:solidFill>
                <a:latin typeface="Inter"/>
                <a:ea typeface="Inter"/>
                <a:cs typeface="Inter"/>
                <a:sym typeface="Inter"/>
              </a:rPr>
              <a:t>Rietbergen focuses on how the Ottoman state used religious groups for political control and economic advantage, while Lopasic emphasizes the lived experience of conversion, taxation, and social mobility—especially in the Balkans. Rietbergen views minority communities as useful to the empire but intentionally excluded from power: “the Ottoman government did not feel any necessity to grant these minority groups a place amongst the empire’s elite.” In contrast, Lopasic explores how the devshirme system and tax structures gave Muslims advantages, noting that “conversion… guaranteed regular conversion… some of whom became zealous Muslims,” and that Muslim peasants paid less tax than Christians.</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Why is it important to evaluate arguments and then compare multiple sources when studying the past?</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accent1"/>
                </a:solidFill>
                <a:highlight>
                  <a:schemeClr val="lt1"/>
                </a:highlight>
                <a:latin typeface="Inter"/>
                <a:ea typeface="Inter"/>
                <a:cs typeface="Inter"/>
                <a:sym typeface="Inter"/>
              </a:rPr>
              <a:t>Evaluating and comparing multiple sources helps us see different dimensions of the same historical event. No single source can tell the full story. Some highlight political strategy, others focus on personal experiences. By looking at both, we get a more accurate, complex, and human picture of the past—and we can better judge what was most significant or impactful.</a:t>
            </a:r>
            <a:endParaRPr b="1" sz="1200">
              <a:solidFill>
                <a:schemeClr val="accent1"/>
              </a:solidFill>
              <a:highlight>
                <a:schemeClr val="lt1"/>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p:txBody>
      </p:sp>
      <p:sp>
        <p:nvSpPr>
          <p:cNvPr id="219" name="Google Shape;219;p43"/>
          <p:cNvSpPr txBox="1"/>
          <p:nvPr/>
        </p:nvSpPr>
        <p:spPr>
          <a:xfrm>
            <a:off x="920225" y="576850"/>
            <a:ext cx="59067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After meeting with your partner and discussing the arguments of your assigned historian, answer the following questions.</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